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media/image18.jpg" ContentType="image/jpeg"/>
  <Override PartName="/ppt/notesSlides/notesSlide4.xml" ContentType="application/vnd.openxmlformats-officedocument.presentationml.notesSlide+xml"/>
  <Override PartName="/ppt/media/image24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45.jpg" ContentType="image/jpeg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147379205" r:id="rId3"/>
    <p:sldId id="2147379206" r:id="rId4"/>
    <p:sldId id="2147378986" r:id="rId5"/>
    <p:sldId id="2147379137" r:id="rId6"/>
    <p:sldId id="266" r:id="rId7"/>
    <p:sldId id="378" r:id="rId8"/>
    <p:sldId id="259" r:id="rId9"/>
    <p:sldId id="514" r:id="rId10"/>
    <p:sldId id="267" r:id="rId11"/>
    <p:sldId id="318" r:id="rId12"/>
    <p:sldId id="319" r:id="rId13"/>
    <p:sldId id="372" r:id="rId14"/>
    <p:sldId id="563" r:id="rId15"/>
    <p:sldId id="2147379136" r:id="rId16"/>
    <p:sldId id="538" r:id="rId17"/>
    <p:sldId id="562" r:id="rId18"/>
    <p:sldId id="2147379135" r:id="rId19"/>
    <p:sldId id="437" r:id="rId20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0039A6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3" autoAdjust="0"/>
    <p:restoredTop sz="80930" autoAdjust="0"/>
  </p:normalViewPr>
  <p:slideViewPr>
    <p:cSldViewPr snapToGrid="0">
      <p:cViewPr varScale="1">
        <p:scale>
          <a:sx n="92" d="100"/>
          <a:sy n="92" d="100"/>
        </p:scale>
        <p:origin x="10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73264200840242E-2"/>
          <c:y val="2.4065000548627355E-2"/>
          <c:w val="0.95001355307898172"/>
          <c:h val="0.626798964371146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. 2025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31A-4BE6-A557-A78C5587DDE2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31A-4BE6-A557-A78C5587DDE2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31A-4BE6-A557-A78C5587DDE2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31A-4BE6-A557-A78C5587DDE2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31A-4BE6-A557-A78C5587DDE2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31A-4BE6-A557-A78C5587DDE2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31A-4BE6-A557-A78C5587DDE2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31A-4BE6-A557-A78C5587DDE2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31A-4BE6-A557-A78C5587DDE2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31A-4BE6-A557-A78C5587DDE2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31A-4BE6-A557-A78C5587DDE2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31A-4BE6-A557-A78C5587DDE2}"/>
              </c:ext>
            </c:extLst>
          </c:dPt>
          <c:dLbls>
            <c:dLbl>
              <c:idx val="1"/>
              <c:layout>
                <c:manualLayout>
                  <c:x val="1.0956340106191955E-3"/>
                  <c:y val="-1.9346070605105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31A-4BE6-A557-A78C5587DDE2}"/>
                </c:ext>
              </c:extLst>
            </c:dLbl>
            <c:dLbl>
              <c:idx val="2"/>
              <c:layout>
                <c:manualLayout>
                  <c:x val="1.0956340106191955E-3"/>
                  <c:y val="2.01186064200758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31A-4BE6-A557-A78C5587DDE2}"/>
                </c:ext>
              </c:extLst>
            </c:dLbl>
            <c:dLbl>
              <c:idx val="9"/>
              <c:layout>
                <c:manualLayout>
                  <c:x val="-4.0172782976620144E-17"/>
                  <c:y val="1.3898540653231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31A-4BE6-A557-A78C5587DDE2}"/>
                </c:ext>
              </c:extLst>
            </c:dLbl>
            <c:dLbl>
              <c:idx val="10"/>
              <c:layout>
                <c:manualLayout>
                  <c:x val="-8.0345565953240288E-17"/>
                  <c:y val="1.6678248783877667E-2"/>
                </c:manualLayout>
              </c:layout>
              <c:tx>
                <c:rich>
                  <a:bodyPr/>
                  <a:lstStyle/>
                  <a:p>
                    <a:fld id="{E401AD7C-BB03-4E62-AD4C-AC02C007B9C5}" type="VALUE">
                      <a:rPr lang="en-US" b="1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31A-4BE6-A557-A78C5587DDE2}"/>
                </c:ext>
              </c:extLst>
            </c:dLbl>
            <c:dLbl>
              <c:idx val="1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772B15-6E00-494D-9745-EDD8BF42F781}" type="VALUE">
                      <a:rPr lang="en-US" b="0"/>
                      <a:pPr>
                        <a:defRPr sz="1200" b="1"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31A-4BE6-A557-A78C5587DDE2}"/>
                </c:ext>
              </c:extLst>
            </c:dLbl>
            <c:dLbl>
              <c:idx val="12"/>
              <c:layout>
                <c:manualLayout>
                  <c:x val="2.1912680212383909E-3"/>
                  <c:y val="5.55941626129256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1A-4BE6-A557-A78C5587DD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Муйский</c:v>
                </c:pt>
                <c:pt idx="1">
                  <c:v>Мухоршибирский</c:v>
                </c:pt>
                <c:pt idx="2">
                  <c:v>г. Улан-Удэ</c:v>
                </c:pt>
                <c:pt idx="3">
                  <c:v>Бичурский</c:v>
                </c:pt>
                <c:pt idx="4">
                  <c:v>Селенгинский</c:v>
                </c:pt>
                <c:pt idx="5">
                  <c:v>Тарбагатайский</c:v>
                </c:pt>
                <c:pt idx="6">
                  <c:v>Хоринский</c:v>
                </c:pt>
                <c:pt idx="7">
                  <c:v>Заиграевский</c:v>
                </c:pt>
                <c:pt idx="8">
                  <c:v>Баргузинский</c:v>
                </c:pt>
                <c:pt idx="9">
                  <c:v>Кабанский</c:v>
                </c:pt>
                <c:pt idx="10">
                  <c:v>Республика Бурятия</c:v>
                </c:pt>
                <c:pt idx="11">
                  <c:v>Прибайкальский</c:v>
                </c:pt>
                <c:pt idx="12">
                  <c:v>Джидинский</c:v>
                </c:pt>
                <c:pt idx="13">
                  <c:v>Закаменский</c:v>
                </c:pt>
                <c:pt idx="14">
                  <c:v>Еравнинский</c:v>
                </c:pt>
                <c:pt idx="15">
                  <c:v>Баунтовский</c:v>
                </c:pt>
                <c:pt idx="16">
                  <c:v>Кяхтинский</c:v>
                </c:pt>
                <c:pt idx="17">
                  <c:v>Северобайкальский</c:v>
                </c:pt>
                <c:pt idx="18">
                  <c:v>Иволгинский</c:v>
                </c:pt>
                <c:pt idx="19">
                  <c:v>Курумканский</c:v>
                </c:pt>
                <c:pt idx="20">
                  <c:v>Тункинский</c:v>
                </c:pt>
                <c:pt idx="21">
                  <c:v>Окинский</c:v>
                </c:pt>
                <c:pt idx="22">
                  <c:v>Кижингинский</c:v>
                </c:pt>
              </c:strCache>
            </c:strRef>
          </c:cat>
          <c:val>
            <c:numRef>
              <c:f>Лист1!$B$2:$B$24</c:f>
              <c:numCache>
                <c:formatCode>0.0</c:formatCode>
                <c:ptCount val="23"/>
                <c:pt idx="0">
                  <c:v>94.2</c:v>
                </c:pt>
                <c:pt idx="1">
                  <c:v>68.7</c:v>
                </c:pt>
                <c:pt idx="2">
                  <c:v>63.4</c:v>
                </c:pt>
                <c:pt idx="3" formatCode="General">
                  <c:v>59.5</c:v>
                </c:pt>
                <c:pt idx="4">
                  <c:v>59.1</c:v>
                </c:pt>
                <c:pt idx="5">
                  <c:v>57.4</c:v>
                </c:pt>
                <c:pt idx="6">
                  <c:v>56.8</c:v>
                </c:pt>
                <c:pt idx="7" formatCode="General">
                  <c:v>53.7</c:v>
                </c:pt>
                <c:pt idx="8" formatCode="General">
                  <c:v>52.2</c:v>
                </c:pt>
                <c:pt idx="9">
                  <c:v>49.7</c:v>
                </c:pt>
                <c:pt idx="10">
                  <c:v>46.9</c:v>
                </c:pt>
                <c:pt idx="11">
                  <c:v>45.7</c:v>
                </c:pt>
                <c:pt idx="12" formatCode="General">
                  <c:v>45.2</c:v>
                </c:pt>
                <c:pt idx="13" formatCode="General">
                  <c:v>41.2</c:v>
                </c:pt>
                <c:pt idx="14" formatCode="General">
                  <c:v>28.7</c:v>
                </c:pt>
                <c:pt idx="15" formatCode="General">
                  <c:v>28.2</c:v>
                </c:pt>
                <c:pt idx="16">
                  <c:v>23.7</c:v>
                </c:pt>
                <c:pt idx="17">
                  <c:v>21.3</c:v>
                </c:pt>
                <c:pt idx="18" formatCode="General">
                  <c:v>15.9</c:v>
                </c:pt>
                <c:pt idx="19">
                  <c:v>10.199999999999999</c:v>
                </c:pt>
                <c:pt idx="20">
                  <c:v>6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B31A-4BE6-A557-A78C5587D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2"/>
        <c:overlap val="-27"/>
        <c:axId val="143716239"/>
        <c:axId val="143727279"/>
      </c:barChart>
      <c:catAx>
        <c:axId val="143716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727279"/>
        <c:crosses val="autoZero"/>
        <c:auto val="1"/>
        <c:lblAlgn val="ctr"/>
        <c:lblOffset val="100"/>
        <c:noMultiLvlLbl val="0"/>
      </c:catAx>
      <c:valAx>
        <c:axId val="143727279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43716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C733E918-7537-48F5-9261-A7F58BACC6A3}" type="datetimeFigureOut">
              <a:rPr lang="ru-RU" smtClean="0"/>
              <a:t>06.03.2026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1F400BB6-36C8-4E75-8B88-0B8BA5DC89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68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980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A8C88-6683-46AA-A9A3-2C7761DF5AF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486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42900" y="671513"/>
            <a:ext cx="5964238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593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90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273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572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44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00BB6-36C8-4E75-8B88-0B8BA5DC898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451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708926"/>
            <a:ext cx="10363200" cy="1470025"/>
          </a:xfrm>
        </p:spPr>
        <p:txBody>
          <a:bodyPr/>
          <a:lstStyle>
            <a:lvl1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653136"/>
            <a:ext cx="8534400" cy="9856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1534-F151-4F1F-B527-F1F57B27AB30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58" y="710546"/>
            <a:ext cx="768085" cy="8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2447595" y="1700814"/>
            <a:ext cx="7296811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ru-RU" sz="192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МИНИСТЕРСТВО </a:t>
            </a:r>
            <a:r>
              <a:rPr lang="ru-RU" sz="192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ЗДРАВООХРАНЕНИЯ </a:t>
            </a:r>
            <a:br>
              <a:rPr lang="ru-RU" sz="192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192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РЕСПУБЛИКИ БУРЯТИЯ</a:t>
            </a:r>
            <a:endParaRPr lang="ru-RU" sz="192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0" y="454121"/>
            <a:ext cx="12192000" cy="9694"/>
          </a:xfrm>
          <a:prstGeom prst="line">
            <a:avLst/>
          </a:prstGeom>
          <a:ln w="1270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 userDrawn="1"/>
        </p:nvSpPr>
        <p:spPr>
          <a:xfrm>
            <a:off x="0" y="2"/>
            <a:ext cx="12192000" cy="260648"/>
          </a:xfrm>
          <a:prstGeom prst="rect">
            <a:avLst/>
          </a:prstGeom>
          <a:solidFill>
            <a:srgbClr val="003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0" y="6021288"/>
            <a:ext cx="121920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712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0D1-243F-4604-B818-D827E5B8F868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970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08726"/>
            <a:ext cx="3209461" cy="52174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339" y="908726"/>
            <a:ext cx="8544949" cy="52174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1057-5269-4FF8-AADD-FB301071BFDE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87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D7A3-CF74-4C3E-B56B-9458F00E3F8B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587" y="116632"/>
            <a:ext cx="61978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9360363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b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42632"/>
            <a:ext cx="6096000" cy="1069"/>
          </a:xfrm>
          <a:prstGeom prst="line">
            <a:avLst/>
          </a:prstGeom>
          <a:ln w="76200">
            <a:solidFill>
              <a:srgbClr val="003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8928000" y="829024"/>
            <a:ext cx="3264000" cy="9694"/>
          </a:xfrm>
          <a:prstGeom prst="line">
            <a:avLst/>
          </a:prstGeom>
          <a:ln w="762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7929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625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07C57-D1AD-4F13-9AA8-C002100E723F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79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339" y="908726"/>
            <a:ext cx="5851061" cy="521744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908726"/>
            <a:ext cx="5851061" cy="521744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FB68-047E-4571-80D5-0265375A7801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2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39" y="908722"/>
            <a:ext cx="5856651" cy="639763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339" y="1556796"/>
            <a:ext cx="5853179" cy="4569371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011" y="908722"/>
            <a:ext cx="5856651" cy="639763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1556796"/>
            <a:ext cx="5855295" cy="4569371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8BCC-02B6-4228-AAFF-34997BE2E4F2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0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8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C7FC-F295-4B5E-A8DD-9310A3217C66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5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86C4-8D35-471A-B562-86F943DA9465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5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2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7A-7C8F-48F6-8C98-14DB71A836AE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01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908726"/>
            <a:ext cx="7315200" cy="3818855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D9EE9-474A-46FD-B43D-FE749FFF9770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6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8736971" cy="544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39" y="908726"/>
            <a:ext cx="11853035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ECD2-7110-4844-B32B-D0EAAE488F48}" type="datetime2">
              <a:rPr lang="ru-RU" smtClean="0"/>
              <a:t>пятница, 6 марта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8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1097280" rtl="0" eaLnBrk="1" latinLnBrk="0" hangingPunct="1">
        <a:spcBef>
          <a:spcPct val="0"/>
        </a:spcBef>
        <a:buNone/>
        <a:defRPr sz="384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rkod.@govrb.ru" TargetMode="External"/><Relationship Id="rId5" Type="http://schemas.openxmlformats.org/officeDocument/2006/relationships/hyperlink" Target="http://www.rkvdrb.ru/" TargetMode="Externa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>
            <a:extLst>
              <a:ext uri="{FF2B5EF4-FFF2-40B4-BE49-F238E27FC236}">
                <a16:creationId xmlns:a16="http://schemas.microsoft.com/office/drawing/2014/main" id="{C10D52E8-D270-3F29-19E5-F0A2E697FD2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541837"/>
            <a:ext cx="12192000" cy="51784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6612" y="3195321"/>
            <a:ext cx="10303728" cy="214103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Онкологическая настороженность.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 Ранняя диагностика ЗНО кожи. 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715B2-9CC2-3638-6CA2-F2F75611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3200" b="1" dirty="0"/>
            </a:br>
            <a:r>
              <a:rPr lang="ru-RU" sz="3200" b="1" dirty="0">
                <a:solidFill>
                  <a:srgbClr val="002060"/>
                </a:solidFill>
                <a:latin typeface="+mj-lt"/>
              </a:rPr>
              <a:t>Базальноклеточный рак</a:t>
            </a:r>
            <a:br>
              <a:rPr lang="ru-RU" sz="3200" b="1" dirty="0"/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8C452B-1527-2EAF-17AE-3398E4A75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841" y="1273017"/>
            <a:ext cx="5559137" cy="477956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875D33-1A02-CEAA-D02A-4971D8F828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6896" y="2488755"/>
            <a:ext cx="3127661" cy="47795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00C32E-F924-76C1-D043-E7D5805DA1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149" y="852055"/>
            <a:ext cx="5163671" cy="54863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DDCC72-C3F7-1C94-CCCB-1E2FA6EEEB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149" y="839920"/>
            <a:ext cx="3829347" cy="232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56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260" y="2266899"/>
            <a:ext cx="3587173" cy="43835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7369" y="846176"/>
            <a:ext cx="11406762" cy="10071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1159" y="772414"/>
            <a:ext cx="105854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Times New Roman"/>
                <a:cs typeface="Times New Roman"/>
              </a:rPr>
              <a:t>Плоскоклеточный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рак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кожи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dirty="0" err="1">
                <a:latin typeface="Times New Roman"/>
                <a:cs typeface="Times New Roman"/>
              </a:rPr>
              <a:t>далее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ПКР)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злокачественная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опухоль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кожи, происходящая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из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эпителиальных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клеток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(кератиноцитов)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эпидермиса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кожи </a:t>
            </a:r>
            <a:r>
              <a:rPr sz="2400" b="1" dirty="0">
                <a:latin typeface="Times New Roman"/>
                <a:cs typeface="Times New Roman"/>
              </a:rPr>
              <a:t>и/или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эпидермиса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волосяных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фолликулов.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7928" y="5194808"/>
            <a:ext cx="5659755" cy="81978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49225">
              <a:lnSpc>
                <a:spcPct val="100499"/>
              </a:lnSpc>
              <a:spcBef>
                <a:spcPts val="80"/>
              </a:spcBef>
              <a:tabLst>
                <a:tab pos="3647440" algn="l"/>
              </a:tabLst>
            </a:pPr>
            <a:r>
              <a:rPr sz="2400" b="1" dirty="0">
                <a:latin typeface="Times New Roman"/>
                <a:cs typeface="Times New Roman"/>
              </a:rPr>
              <a:t>На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его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долю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приходится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15-</a:t>
            </a:r>
            <a:r>
              <a:rPr sz="2800" b="1" dirty="0">
                <a:latin typeface="Times New Roman"/>
                <a:cs typeface="Times New Roman"/>
              </a:rPr>
              <a:t>20%</a:t>
            </a:r>
            <a:r>
              <a:rPr sz="2800" b="1" spc="-16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всех </a:t>
            </a:r>
            <a:r>
              <a:rPr sz="2400" b="1" spc="-10" dirty="0">
                <a:latin typeface="Times New Roman"/>
                <a:cs typeface="Times New Roman"/>
              </a:rPr>
              <a:t>злокачественных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новообразований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кожи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0515" y="2863595"/>
            <a:ext cx="6854952" cy="16382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74082" y="2891408"/>
            <a:ext cx="666051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imes New Roman"/>
                <a:cs typeface="Times New Roman"/>
              </a:rPr>
              <a:t>Локализуется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любой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части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тела,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чаще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возникает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60" dirty="0">
                <a:latin typeface="Times New Roman"/>
                <a:cs typeface="Times New Roman"/>
              </a:rPr>
              <a:t>в </a:t>
            </a:r>
            <a:r>
              <a:rPr sz="2000" b="1" dirty="0">
                <a:latin typeface="Times New Roman"/>
                <a:cs typeface="Times New Roman"/>
              </a:rPr>
              <a:t>местах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перехода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кожи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слизистую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(на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красной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кайме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губ, </a:t>
            </a:r>
            <a:r>
              <a:rPr sz="2000" b="1" dirty="0">
                <a:latin typeface="Times New Roman"/>
                <a:cs typeface="Times New Roman"/>
              </a:rPr>
              <a:t>наружных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половых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органах,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перианальной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области).</a:t>
            </a:r>
            <a:endParaRPr sz="2000" dirty="0">
              <a:latin typeface="Times New Roman"/>
              <a:cs typeface="Times New Roman"/>
            </a:endParaRPr>
          </a:p>
          <a:p>
            <a:pPr marL="12700" marR="497205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основном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поражает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людей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пожилого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старческого возраста.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96077" y="568070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2667" y="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9DCF3-DDFD-0BD8-F9BD-83C47829C77A}"/>
              </a:ext>
            </a:extLst>
          </p:cNvPr>
          <p:cNvSpPr txBox="1"/>
          <p:nvPr/>
        </p:nvSpPr>
        <p:spPr>
          <a:xfrm>
            <a:off x="1613647" y="161857"/>
            <a:ext cx="8958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-20" dirty="0">
                <a:solidFill>
                  <a:srgbClr val="002060"/>
                </a:solidFill>
                <a:latin typeface="+mj-lt"/>
                <a:cs typeface="Times New Roman"/>
              </a:rPr>
              <a:t>Плоскоклеточный</a:t>
            </a:r>
            <a:r>
              <a:rPr lang="ru-RU" sz="2800" b="1" spc="-55" dirty="0">
                <a:solidFill>
                  <a:srgbClr val="002060"/>
                </a:solidFill>
                <a:latin typeface="+mj-lt"/>
                <a:cs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/>
              </a:rPr>
              <a:t>рак</a:t>
            </a:r>
            <a:r>
              <a:rPr lang="ru-RU" sz="2800" b="1" spc="-70" dirty="0">
                <a:solidFill>
                  <a:srgbClr val="002060"/>
                </a:solidFill>
                <a:latin typeface="+mj-lt"/>
                <a:cs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/>
              </a:rPr>
              <a:t>кожи</a:t>
            </a:r>
            <a:r>
              <a:rPr lang="ru-RU" sz="2800" b="1" spc="-50" dirty="0">
                <a:solidFill>
                  <a:srgbClr val="002060"/>
                </a:solidFill>
                <a:latin typeface="+mj-lt"/>
                <a:cs typeface="Times New Roman"/>
              </a:rPr>
              <a:t> 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0575" y="797509"/>
            <a:ext cx="520954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4869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отличии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от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базалиомы: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  <a:tab pos="2921635" algn="l"/>
              </a:tabLst>
            </a:pPr>
            <a:r>
              <a:rPr sz="2400" spc="-20" dirty="0">
                <a:latin typeface="Times New Roman"/>
                <a:cs typeface="Times New Roman"/>
              </a:rPr>
              <a:t>Течение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плоскоклеточного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рака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кожи </a:t>
            </a:r>
            <a:r>
              <a:rPr sz="2400" spc="-10" dirty="0">
                <a:latin typeface="Times New Roman"/>
                <a:cs typeface="Times New Roman"/>
              </a:rPr>
              <a:t>неуклонно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прогрессирующее,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с </a:t>
            </a:r>
            <a:r>
              <a:rPr sz="2400" dirty="0">
                <a:latin typeface="Times New Roman"/>
                <a:cs typeface="Times New Roman"/>
              </a:rPr>
              <a:t>быстрым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ростом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инфильтрацией </a:t>
            </a:r>
            <a:r>
              <a:rPr sz="2400" dirty="0">
                <a:latin typeface="Times New Roman"/>
                <a:cs typeface="Times New Roman"/>
              </a:rPr>
              <a:t>подлежащих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тканей,</a:t>
            </a:r>
            <a:endParaRPr sz="2400">
              <a:latin typeface="Times New Roman"/>
              <a:cs typeface="Times New Roman"/>
            </a:endParaRPr>
          </a:p>
          <a:p>
            <a:pPr marL="355600" marR="45974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возникновением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болезненности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нарушением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функции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органа.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355600" marR="1471295" indent="-3429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Обладает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способностью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к </a:t>
            </a:r>
            <a:r>
              <a:rPr sz="2400" spc="-10" dirty="0">
                <a:latin typeface="Times New Roman"/>
                <a:cs typeface="Times New Roman"/>
              </a:rPr>
              <a:t>метастазированию.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Wingdings"/>
              <a:buChar char=""/>
            </a:pPr>
            <a:endParaRPr sz="2400">
              <a:latin typeface="Times New Roman"/>
              <a:cs typeface="Times New Roman"/>
            </a:endParaRPr>
          </a:p>
          <a:p>
            <a:pPr marL="355600" marR="225425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Почти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каждом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случае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плоско- клеточный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рак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кожи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развивается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на </a:t>
            </a:r>
            <a:r>
              <a:rPr sz="2400" dirty="0">
                <a:latin typeface="Times New Roman"/>
                <a:cs typeface="Times New Roman"/>
              </a:rPr>
              <a:t>фоне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предраковых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заболеваний.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69736" y="1869439"/>
            <a:ext cx="6210426" cy="3216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7B1691-1BC6-2928-7EEF-B7161642C341}"/>
              </a:ext>
            </a:extLst>
          </p:cNvPr>
          <p:cNvSpPr txBox="1"/>
          <p:nvPr/>
        </p:nvSpPr>
        <p:spPr>
          <a:xfrm>
            <a:off x="2108499" y="179015"/>
            <a:ext cx="77992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-20" dirty="0">
                <a:solidFill>
                  <a:srgbClr val="002060"/>
                </a:solidFill>
                <a:latin typeface="+mj-lt"/>
                <a:cs typeface="Times New Roman"/>
              </a:rPr>
              <a:t>Плоскоклеточный</a:t>
            </a:r>
            <a:r>
              <a:rPr lang="ru-RU" sz="2800" b="1" spc="-55" dirty="0">
                <a:solidFill>
                  <a:srgbClr val="002060"/>
                </a:solidFill>
                <a:latin typeface="+mj-lt"/>
                <a:cs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/>
              </a:rPr>
              <a:t>рак</a:t>
            </a:r>
            <a:r>
              <a:rPr lang="ru-RU" sz="2800" b="1" spc="-70" dirty="0">
                <a:solidFill>
                  <a:srgbClr val="002060"/>
                </a:solidFill>
                <a:latin typeface="+mj-lt"/>
                <a:cs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/>
              </a:rPr>
              <a:t>кожи</a:t>
            </a:r>
            <a:r>
              <a:rPr lang="ru-RU" sz="2800" b="1" spc="-50" dirty="0">
                <a:solidFill>
                  <a:srgbClr val="002060"/>
                </a:solidFill>
                <a:latin typeface="+mj-lt"/>
                <a:cs typeface="Times New Roman"/>
              </a:rPr>
              <a:t> 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Рисунок 2">
            <a:extLst>
              <a:ext uri="{FF2B5EF4-FFF2-40B4-BE49-F238E27FC236}">
                <a16:creationId xmlns:a16="http://schemas.microsoft.com/office/drawing/2014/main" id="{0D585CFB-AA43-8DC7-6A08-6D5D638A6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42" y="1349572"/>
            <a:ext cx="4452674" cy="45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9D8082-E114-C6D6-A24E-56E14AE9A6AB}"/>
              </a:ext>
            </a:extLst>
          </p:cNvPr>
          <p:cNvSpPr txBox="1"/>
          <p:nvPr/>
        </p:nvSpPr>
        <p:spPr>
          <a:xfrm>
            <a:off x="516368" y="127392"/>
            <a:ext cx="84877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Высоко дифференцированная плоскоклеточная карцинома с признаками </a:t>
            </a:r>
            <a:r>
              <a:rPr lang="ru-RU" altLang="ru-RU" sz="20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кератоакантомы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ABC06E-EE3E-5523-6057-EFA72626AF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2" y="1349571"/>
            <a:ext cx="5108862" cy="45940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11A74A-402D-73FB-D694-7C3A6D4F0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Мелано́ма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др.-греч.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μέλ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ας — «чёрный) - злокачественная опухоль нейроэктодермального происхождения, исходящая из меланоцитов (пигментных клеток) кожи Одна из наиболее опасных злокачественных опухолей человека, часто рецидивирующая и метастазирующая лимфогенным и гематогенным путём почти во все органы.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2920DB-BFFE-A2BA-49FD-A7FD66D79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6" y="2504209"/>
            <a:ext cx="7067550" cy="3144982"/>
          </a:xfrm>
          <a:prstGeom prst="rect">
            <a:avLst/>
          </a:prstGeom>
        </p:spPr>
      </p:pic>
      <p:pic>
        <p:nvPicPr>
          <p:cNvPr id="2050" name="Picture 2" descr="C:\Users\БаглаеваЮВ\Downloads\PXL_20240111_030030846.M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686" y="2218231"/>
            <a:ext cx="3748132" cy="390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764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920" y="3730032"/>
            <a:ext cx="3853849" cy="3077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/>
              <a:t>Пациентка 1956 г.р.</a:t>
            </a:r>
            <a:r>
              <a:rPr lang="en-US" altLang="ru-RU" sz="1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II </a:t>
            </a:r>
            <a:r>
              <a:rPr lang="ru-RU" altLang="ru-RU" sz="14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фототип</a:t>
            </a:r>
            <a:r>
              <a:rPr lang="ru-RU" altLang="ru-RU" sz="1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по Фитцпатрику</a:t>
            </a:r>
            <a:r>
              <a:rPr lang="ru-RU" sz="1400" dirty="0"/>
              <a:t> </a:t>
            </a:r>
          </a:p>
        </p:txBody>
      </p:sp>
      <p:pic>
        <p:nvPicPr>
          <p:cNvPr id="2050" name="Picture 2" descr="C:\Users\БаглаеваЮВ\Downloads\PXL_20240111_030030846.M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4" y="1072325"/>
            <a:ext cx="3025920" cy="255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5D5F15-3CC4-1840-8E1F-5DE51C695072}"/>
              </a:ext>
            </a:extLst>
          </p:cNvPr>
          <p:cNvSpPr txBox="1"/>
          <p:nvPr/>
        </p:nvSpPr>
        <p:spPr>
          <a:xfrm>
            <a:off x="150920" y="201447"/>
            <a:ext cx="100406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Клинические случаи меланомы в практике врача дерматовенеролога</a:t>
            </a:r>
          </a:p>
        </p:txBody>
      </p:sp>
      <p:pic>
        <p:nvPicPr>
          <p:cNvPr id="1026" name="Picture 2" descr="C:\Users\БаглаеваЮВ\Downloads\PXL_20231227_032434167.M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1" y="1066710"/>
            <a:ext cx="3081728" cy="255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D25E18-57F1-DBCF-B369-97FC5C76CCDA}"/>
              </a:ext>
            </a:extLst>
          </p:cNvPr>
          <p:cNvSpPr txBox="1"/>
          <p:nvPr/>
        </p:nvSpPr>
        <p:spPr>
          <a:xfrm>
            <a:off x="4333384" y="3764470"/>
            <a:ext cx="3853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400" dirty="0"/>
              <a:t>Пациент 1961г.р.</a:t>
            </a:r>
            <a:r>
              <a:rPr lang="en-US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II </a:t>
            </a:r>
            <a:r>
              <a:rPr lang="ru-RU" alt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фототип</a:t>
            </a:r>
            <a:r>
              <a:rPr lang="ru-RU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по Фитцпатрику</a:t>
            </a:r>
          </a:p>
        </p:txBody>
      </p:sp>
      <p:pic>
        <p:nvPicPr>
          <p:cNvPr id="8" name="Содержимое 4" descr="IMG_1145 (1).jpg">
            <a:extLst>
              <a:ext uri="{FF2B5EF4-FFF2-40B4-BE49-F238E27FC236}">
                <a16:creationId xmlns:a16="http://schemas.microsoft.com/office/drawing/2014/main" id="{8B5E9CA5-21A8-0D87-7563-0CB4042FE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373264" y="1177215"/>
            <a:ext cx="3044086" cy="2841915"/>
          </a:xfrm>
          <a:prstGeom prst="rect">
            <a:avLst/>
          </a:prstGeom>
        </p:spPr>
      </p:pic>
      <p:sp>
        <p:nvSpPr>
          <p:cNvPr id="2" name="Объект 9">
            <a:extLst>
              <a:ext uri="{FF2B5EF4-FFF2-40B4-BE49-F238E27FC236}">
                <a16:creationId xmlns:a16="http://schemas.microsoft.com/office/drawing/2014/main" id="{073CC6B7-D1A0-AA54-BB7C-CC08A296914E}"/>
              </a:ext>
            </a:extLst>
          </p:cNvPr>
          <p:cNvSpPr txBox="1">
            <a:spLocks/>
          </p:cNvSpPr>
          <p:nvPr/>
        </p:nvSpPr>
        <p:spPr>
          <a:xfrm>
            <a:off x="8347230" y="4315596"/>
            <a:ext cx="3688672" cy="600490"/>
          </a:xfrm>
          <a:prstGeom prst="rect">
            <a:avLst/>
          </a:prstGeom>
        </p:spPr>
        <p:txBody>
          <a:bodyPr>
            <a:normAutofit/>
          </a:bodyPr>
          <a:lstStyle>
            <a:lvl1pPr marL="411480" indent="-41148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91540" indent="-34290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1400" dirty="0">
                <a:cs typeface="Times New Roman" panose="02020603050405020304" pitchFamily="18" charset="0"/>
              </a:rPr>
              <a:t>Пациентка 90 лет, образование на коже лица в течение 2 лет. </a:t>
            </a:r>
            <a:r>
              <a:rPr lang="ru-RU" sz="1400" dirty="0" err="1">
                <a:cs typeface="Times New Roman" panose="02020603050405020304" pitchFamily="18" charset="0"/>
              </a:rPr>
              <a:t>Меланомв</a:t>
            </a:r>
            <a:r>
              <a:rPr lang="ru-RU" sz="1400" dirty="0">
                <a:cs typeface="Times New Roman" panose="02020603050405020304" pitchFamily="18" charset="0"/>
              </a:rPr>
              <a:t> височной области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157831-8098-5BC6-F825-2227190B71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6" y="4149171"/>
            <a:ext cx="2841916" cy="24176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B91353-495A-BD72-83DE-E7192C2440EF}"/>
              </a:ext>
            </a:extLst>
          </p:cNvPr>
          <p:cNvSpPr txBox="1"/>
          <p:nvPr/>
        </p:nvSpPr>
        <p:spPr>
          <a:xfrm>
            <a:off x="3330952" y="5637401"/>
            <a:ext cx="36805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Мужчина, 37 лет, </a:t>
            </a:r>
            <a:r>
              <a:rPr lang="en-US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II </a:t>
            </a:r>
            <a:r>
              <a:rPr lang="ru-RU" alt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фототип</a:t>
            </a:r>
            <a:r>
              <a:rPr lang="ru-RU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по Фитцпатрику</a:t>
            </a:r>
            <a:r>
              <a:rPr lang="ru-RU" alt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0260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5D5F15-3CC4-1840-8E1F-5DE51C695072}"/>
              </a:ext>
            </a:extLst>
          </p:cNvPr>
          <p:cNvSpPr txBox="1"/>
          <p:nvPr/>
        </p:nvSpPr>
        <p:spPr>
          <a:xfrm>
            <a:off x="3281082" y="143426"/>
            <a:ext cx="41291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Меланома кожи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806A48-5A46-EE93-5A17-AFB9B8E8D9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64" y="1305098"/>
            <a:ext cx="3389971" cy="47008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08486B-8D26-7BCE-BDB5-BB30798F3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5" y="1305098"/>
            <a:ext cx="4253926" cy="47008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D98CB9-A86B-0C11-ECA3-624E64CF3D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063" y="1305098"/>
            <a:ext cx="3389970" cy="4700847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7F29646-2606-D29F-4A69-0BBA14A0E859}"/>
              </a:ext>
            </a:extLst>
          </p:cNvPr>
          <p:cNvSpPr/>
          <p:nvPr/>
        </p:nvSpPr>
        <p:spPr>
          <a:xfrm>
            <a:off x="550718" y="3065929"/>
            <a:ext cx="1205346" cy="643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BCB5B7-1096-2CDF-0E4E-63E6E67F6228}"/>
              </a:ext>
            </a:extLst>
          </p:cNvPr>
          <p:cNvSpPr/>
          <p:nvPr/>
        </p:nvSpPr>
        <p:spPr>
          <a:xfrm>
            <a:off x="2216438" y="3065929"/>
            <a:ext cx="1205346" cy="7298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545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2B2A1-95CD-8686-D205-3D2C47DFD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9" y="147853"/>
            <a:ext cx="7419287" cy="54484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+mj-lt"/>
              </a:rPr>
              <a:t>Меланома кожи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2E17B99-E86C-7EA1-BDDF-6259DC902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5" y="1166291"/>
            <a:ext cx="3913584" cy="521811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39C754-31E0-0BAA-4D15-D3210BC1C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166291"/>
            <a:ext cx="5922818" cy="474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90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C4B43-DCC5-4389-BCA6-5CCDECFC9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6" y="8222"/>
            <a:ext cx="9216661" cy="653253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Раннее выявление ЗНО кожи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11DC17-382A-45B3-B563-7C8FC3A02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621" y="981607"/>
            <a:ext cx="4932821" cy="274086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A72B7E-00B3-4FB4-AE76-B92E874FCB1E}"/>
              </a:ext>
            </a:extLst>
          </p:cNvPr>
          <p:cNvSpPr txBox="1"/>
          <p:nvPr/>
        </p:nvSpPr>
        <p:spPr>
          <a:xfrm>
            <a:off x="5602329" y="1161470"/>
            <a:ext cx="6112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0B1CAA-49B3-493B-9487-7A567DF98517}"/>
              </a:ext>
            </a:extLst>
          </p:cNvPr>
          <p:cNvSpPr txBox="1"/>
          <p:nvPr/>
        </p:nvSpPr>
        <p:spPr>
          <a:xfrm>
            <a:off x="212078" y="841248"/>
            <a:ext cx="6835021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врачи-дерматовенерологи диспансера и МО республики прошли учебу по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дерматоскопии</a:t>
            </a: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Дерматоскопия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высокоэффективным методом ранней диагностики ЗНО кожи, позволяет получить изображение поверхностных и внутренних структур кожи.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ерматоскоп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РДС - 3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цифровая система для проведения медицинского осмотра кожи и придатков кожи человека под увеличением,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и удобно получать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дерматоскопические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 экране монитора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ормировать архив изображений.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AF6ED6F5-00EB-456C-94F6-3D8EA716DD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0A8D7D-0630-4D9A-9B33-E07A53524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121" y="3751496"/>
            <a:ext cx="2056514" cy="30781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5227F9-C01B-4003-98C4-864C08EFF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047" y="5610970"/>
            <a:ext cx="4434032" cy="1264579"/>
          </a:xfrm>
          <a:prstGeom prst="rect">
            <a:avLst/>
          </a:prstGeom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F4B18874-F452-44BB-8E1E-BD53CA115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594" y="3934196"/>
            <a:ext cx="2458848" cy="27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561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700" b="1" dirty="0">
                <a:solidFill>
                  <a:srgbClr val="002060"/>
                </a:solidFill>
                <a:latin typeface="+mn-lt"/>
                <a:ea typeface="Calibri" pitchFamily="34" charset="0"/>
                <a:cs typeface="Arial" panose="020B0604020202020204" pitchFamily="34" charset="0"/>
              </a:rPr>
              <a:t>БЛАГОДАРЮ ЗА ВНИМАНИЕ!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83A6D0-F16B-205D-6501-0CBDE1D3D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1628800"/>
            <a:ext cx="3096000" cy="309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1C73DA-48ED-E614-CBB4-4496293A8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33" y="1206802"/>
            <a:ext cx="3168000" cy="316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2BC7D1-A904-8C01-D215-1104EDE80770}"/>
              </a:ext>
            </a:extLst>
          </p:cNvPr>
          <p:cNvSpPr/>
          <p:nvPr/>
        </p:nvSpPr>
        <p:spPr>
          <a:xfrm>
            <a:off x="636748" y="4292752"/>
            <a:ext cx="29669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www.rkvdrb.ru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Email: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rkvd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@govrb.ru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C98849D6-4E14-5540-EEF2-412153A55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056" y="2674202"/>
            <a:ext cx="780678" cy="780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728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566BF-1994-4783-2F10-A2BB88599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5274D0E6-AEAE-23FE-3707-FC923FEF26F0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0515600" cy="10155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1097280" rtl="0" eaLnBrk="1" latinLnBrk="0" hangingPunct="1">
              <a:spcBef>
                <a:spcPct val="0"/>
              </a:spcBef>
              <a:buNone/>
              <a:defRPr sz="3840" kern="120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defRPr>
            </a:lvl1pPr>
          </a:lstStyle>
          <a:p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B6B8F-CAB9-E15C-634D-5A39807A8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17053" y="0"/>
            <a:ext cx="10270837" cy="838667"/>
          </a:xfrm>
        </p:spPr>
        <p:txBody>
          <a:bodyPr>
            <a:noAutofit/>
          </a:bodyPr>
          <a:lstStyle/>
          <a:p>
            <a:pPr algn="l"/>
            <a:br>
              <a:rPr lang="ru-RU" sz="2400" b="1" dirty="0">
                <a:solidFill>
                  <a:srgbClr val="002060"/>
                </a:solidFill>
                <a:latin typeface="+mj-lt"/>
              </a:rPr>
            </a:br>
            <a:r>
              <a:rPr lang="ru-RU" sz="2400" b="1" dirty="0">
                <a:solidFill>
                  <a:srgbClr val="002060"/>
                </a:solidFill>
                <a:latin typeface="+mj-lt"/>
              </a:rPr>
              <a:t>Удельный вес ЗНО визуальных локализаций, выявленных  на I стадии, из числа впервые выявленных ЗНО за 2025г.</a:t>
            </a:r>
            <a:br>
              <a:rPr lang="ru-RU" sz="2400" dirty="0">
                <a:solidFill>
                  <a:srgbClr val="002060"/>
                </a:solidFill>
                <a:latin typeface="+mj-lt"/>
              </a:rPr>
            </a:b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B10B9CB-9979-7028-0E52-70DB3E659635}"/>
              </a:ext>
            </a:extLst>
          </p:cNvPr>
          <p:cNvGraphicFramePr>
            <a:graphicFrameLocks noGrp="1"/>
          </p:cNvGraphicFramePr>
          <p:nvPr/>
        </p:nvGraphicFramePr>
        <p:xfrm>
          <a:off x="217055" y="1041050"/>
          <a:ext cx="8088746" cy="5191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71">
                  <a:extLst>
                    <a:ext uri="{9D8B030D-6E8A-4147-A177-3AD203B41FA5}">
                      <a16:colId xmlns:a16="http://schemas.microsoft.com/office/drawing/2014/main" val="977315948"/>
                    </a:ext>
                  </a:extLst>
                </a:gridCol>
                <a:gridCol w="3602664">
                  <a:extLst>
                    <a:ext uri="{9D8B030D-6E8A-4147-A177-3AD203B41FA5}">
                      <a16:colId xmlns:a16="http://schemas.microsoft.com/office/drawing/2014/main" val="4079106133"/>
                    </a:ext>
                  </a:extLst>
                </a:gridCol>
                <a:gridCol w="941645">
                  <a:extLst>
                    <a:ext uri="{9D8B030D-6E8A-4147-A177-3AD203B41FA5}">
                      <a16:colId xmlns:a16="http://schemas.microsoft.com/office/drawing/2014/main" val="3963677567"/>
                    </a:ext>
                  </a:extLst>
                </a:gridCol>
                <a:gridCol w="971677">
                  <a:extLst>
                    <a:ext uri="{9D8B030D-6E8A-4147-A177-3AD203B41FA5}">
                      <a16:colId xmlns:a16="http://schemas.microsoft.com/office/drawing/2014/main" val="2813037118"/>
                    </a:ext>
                  </a:extLst>
                </a:gridCol>
                <a:gridCol w="1036455">
                  <a:extLst>
                    <a:ext uri="{9D8B030D-6E8A-4147-A177-3AD203B41FA5}">
                      <a16:colId xmlns:a16="http://schemas.microsoft.com/office/drawing/2014/main" val="3286424614"/>
                    </a:ext>
                  </a:extLst>
                </a:gridCol>
                <a:gridCol w="1147634">
                  <a:extLst>
                    <a:ext uri="{9D8B030D-6E8A-4147-A177-3AD203B41FA5}">
                      <a16:colId xmlns:a16="http://schemas.microsoft.com/office/drawing/2014/main" val="40224187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Локализации  ЗНО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/>
                        <a:t>абс</a:t>
                      </a:r>
                      <a:r>
                        <a:rPr lang="ru-RU" sz="1600" dirty="0"/>
                        <a:t>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/>
                        <a:t>Выявлено на </a:t>
                      </a:r>
                      <a:r>
                        <a:rPr lang="en-US" sz="1600"/>
                        <a:t>I</a:t>
                      </a:r>
                      <a:r>
                        <a:rPr lang="ru-RU" sz="1600"/>
                        <a:t> ст.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РФ, 2024г.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04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/>
                        <a:t>Кожи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417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349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83,7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85,0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781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/>
                        <a:t>Щитовидной железы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43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65,0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79,9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158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Меланомы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22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56,4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44,9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901890"/>
                  </a:ext>
                </a:extLst>
              </a:tr>
              <a:tr h="360357">
                <a:tc>
                  <a:txBody>
                    <a:bodyPr/>
                    <a:lstStyle/>
                    <a:p>
                      <a:r>
                        <a:rPr lang="ru-RU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/>
                        <a:t>Шейки матки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79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48,8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40,6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645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/>
                        <a:t>Молочной железы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178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36,4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/>
                        <a:t>34,0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7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Прямой кишки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20,1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18,6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746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Опухоли губы, полости рта, ротоглотки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16,7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58,0</a:t>
                      </a:r>
                    </a:p>
                    <a:p>
                      <a:pPr algn="ctr"/>
                      <a:r>
                        <a:rPr lang="ru-RU" sz="1600" b="1" dirty="0"/>
                        <a:t>14,7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603012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Прочие визуальные локализации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870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Полового члена, яичка (С60,62,63)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64,3</a:t>
                      </a:r>
                      <a:endParaRPr lang="ru-RU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14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Вульвы (51)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35,7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455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Влагалища (52)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25,0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533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Республика Бурятия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1107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478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42,9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95516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F92464E-2428-1D00-4484-904F444AFD1F}"/>
              </a:ext>
            </a:extLst>
          </p:cNvPr>
          <p:cNvSpPr txBox="1"/>
          <p:nvPr/>
        </p:nvSpPr>
        <p:spPr>
          <a:xfrm>
            <a:off x="8458200" y="1447800"/>
            <a:ext cx="351674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В общей структуре визуальных локализаций ЗНО кожи занимает  </a:t>
            </a: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2 место, 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после ЗНО молочной железы.</a:t>
            </a:r>
          </a:p>
          <a:p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Показатель </a:t>
            </a: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злокачественных новообразований кожи выявленных на </a:t>
            </a:r>
            <a:r>
              <a:rPr lang="en-US" sz="1600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стадии </a:t>
            </a:r>
            <a:br>
              <a:rPr lang="ru-RU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по Республике Бурятия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 за 2025г. составил -  </a:t>
            </a: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82,7 %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(ЗНО кожи – 83,7%, меланома -44,9%)</a:t>
            </a:r>
          </a:p>
          <a:p>
            <a:endParaRPr lang="ru-RU" sz="1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Р</a:t>
            </a:r>
            <a:r>
              <a:rPr lang="ru-RU" sz="1600" b="1" dirty="0"/>
              <a:t>екомендованный показатель  по РБ </a:t>
            </a:r>
            <a:r>
              <a:rPr lang="en-US" sz="1600" b="1" dirty="0"/>
              <a:t> I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002060"/>
                </a:solidFill>
              </a:rPr>
              <a:t>-</a:t>
            </a:r>
            <a:r>
              <a:rPr lang="ru-RU" sz="1600" b="1" dirty="0"/>
              <a:t> стадии – 54,6%</a:t>
            </a:r>
            <a:r>
              <a:rPr lang="ru-RU" sz="1600" dirty="0"/>
              <a:t>. Приказ МЗ РБ от 21.07.2025г. № 454-ОД</a:t>
            </a:r>
            <a:r>
              <a:rPr lang="ru-RU" sz="1600" dirty="0">
                <a:cs typeface="Times New Roman" panose="02020603050405020304" pitchFamily="18" charset="0"/>
              </a:rPr>
              <a:t>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90111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350D45C2-BA93-A36B-EC76-8CFE4E112FC9}"/>
              </a:ext>
            </a:extLst>
          </p:cNvPr>
          <p:cNvSpPr txBox="1">
            <a:spLocks/>
          </p:cNvSpPr>
          <p:nvPr/>
        </p:nvSpPr>
        <p:spPr>
          <a:xfrm>
            <a:off x="0" y="9896"/>
            <a:ext cx="9372600" cy="8070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1097280" rtl="0" eaLnBrk="1" latinLnBrk="0" hangingPunct="1">
              <a:spcBef>
                <a:spcPct val="0"/>
              </a:spcBef>
              <a:buNone/>
              <a:defRPr sz="3840" kern="120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defRPr>
            </a:lvl1pPr>
          </a:lstStyle>
          <a:p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B94A06E-9A74-1E3B-72FB-546EA7C7C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47" y="51020"/>
            <a:ext cx="9236653" cy="572924"/>
          </a:xfrm>
        </p:spPr>
        <p:txBody>
          <a:bodyPr>
            <a:noAutofit/>
          </a:bodyPr>
          <a:lstStyle/>
          <a:p>
            <a:br>
              <a:rPr lang="ru-RU" sz="1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Заболеваемость (выявляемость) ЗНО кожи в МО за 12 мес. 2025 года на 100 </a:t>
            </a:r>
            <a:r>
              <a:rPr lang="ru-RU" sz="28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тыс.нас</a:t>
            </a:r>
            <a:r>
              <a:rPr lang="ru-RU" sz="28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1C32F47-3913-526A-799D-465EF78D6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68" y="5362973"/>
            <a:ext cx="118538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Показатель </a:t>
            </a:r>
            <a:r>
              <a:rPr lang="ru-RU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злокачественных новообразований кожи выявленных на </a:t>
            </a:r>
            <a:r>
              <a:rPr lang="en-US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I-II</a:t>
            </a:r>
            <a:r>
              <a:rPr lang="ru-RU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стадии </a:t>
            </a:r>
            <a:br>
              <a:rPr lang="ru-RU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в Республике Бурятия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 за 2025г составил -  96,7 %. </a:t>
            </a:r>
            <a:r>
              <a:rPr lang="ru-RU" sz="1600" dirty="0">
                <a:cs typeface="Times New Roman" panose="02020603050405020304" pitchFamily="18" charset="0"/>
              </a:rPr>
              <a:t>(</a:t>
            </a:r>
            <a:r>
              <a:rPr lang="ru-RU" sz="1600" dirty="0"/>
              <a:t>рекомендованные показатели выявления злокачественных новообразований доля злокачественных новообразований, выявленных на </a:t>
            </a:r>
            <a:r>
              <a:rPr lang="en-US" sz="1600" dirty="0"/>
              <a:t> </a:t>
            </a:r>
            <a:r>
              <a:rPr lang="en-US" sz="1600" b="1" dirty="0"/>
              <a:t>I-II</a:t>
            </a:r>
            <a:r>
              <a:rPr lang="ru-RU" sz="1600" b="1" dirty="0"/>
              <a:t> </a:t>
            </a:r>
            <a:r>
              <a:rPr lang="ru-RU" sz="1600" dirty="0"/>
              <a:t>стадии – не менее – 90,7%. (Приказ МЗ РБ от 21.07.2025г. № 454-ОД</a:t>
            </a:r>
            <a:r>
              <a:rPr lang="ru-RU" sz="1600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751B8E-83A8-57FA-724B-2457B1E0D1AE}"/>
              </a:ext>
            </a:extLst>
          </p:cNvPr>
          <p:cNvSpPr txBox="1"/>
          <p:nvPr/>
        </p:nvSpPr>
        <p:spPr>
          <a:xfrm>
            <a:off x="431469" y="4648200"/>
            <a:ext cx="115914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prstClr val="black"/>
                </a:solidFill>
                <a:cs typeface="Times New Roman" pitchFamily="18" charset="0"/>
              </a:rPr>
              <a:t>Показатель  выявляемости ЗНО:  </a:t>
            </a:r>
            <a:r>
              <a:rPr lang="ru-RU" sz="1600" u="sng" dirty="0">
                <a:solidFill>
                  <a:prstClr val="black"/>
                </a:solidFill>
                <a:cs typeface="Times New Roman" pitchFamily="18" charset="0"/>
              </a:rPr>
              <a:t>выше показателя по РБ отмечается</a:t>
            </a:r>
            <a:r>
              <a:rPr lang="ru-RU" sz="1600" dirty="0">
                <a:solidFill>
                  <a:prstClr val="black"/>
                </a:solidFill>
                <a:cs typeface="Times New Roman" pitchFamily="18" charset="0"/>
              </a:rPr>
              <a:t> в 9-ти МО и по г. Улан - Удэ.</a:t>
            </a:r>
          </a:p>
          <a:p>
            <a:pPr>
              <a:defRPr/>
            </a:pPr>
            <a:r>
              <a:rPr lang="ru-RU" sz="1600" u="sng" dirty="0">
                <a:solidFill>
                  <a:prstClr val="black"/>
                </a:solidFill>
                <a:cs typeface="Times New Roman" panose="02020603050405020304" pitchFamily="18" charset="0"/>
              </a:rPr>
              <a:t>- ниже показателя по РБ 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– в 10 МО, в 2 МО (Кижингинской и Окинской ЦРБ) ЗНО кожи на ранней стадии не выявлено. </a:t>
            </a:r>
          </a:p>
        </p:txBody>
      </p:sp>
      <p:graphicFrame>
        <p:nvGraphicFramePr>
          <p:cNvPr id="6" name="Объект 9">
            <a:extLst>
              <a:ext uri="{FF2B5EF4-FFF2-40B4-BE49-F238E27FC236}">
                <a16:creationId xmlns:a16="http://schemas.microsoft.com/office/drawing/2014/main" id="{981A8091-2AF5-ED3F-A575-44814CD6257B}"/>
              </a:ext>
            </a:extLst>
          </p:cNvPr>
          <p:cNvGraphicFramePr>
            <a:graphicFrameLocks/>
          </p:cNvGraphicFramePr>
          <p:nvPr/>
        </p:nvGraphicFramePr>
        <p:xfrm>
          <a:off x="129020" y="956418"/>
          <a:ext cx="11744326" cy="3631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2897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3B92A-98C0-FDD4-BD88-483A249C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Алгоритм осмотра кожных покровов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9B02CD-4AC1-9806-EF5C-6DB147657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551" y="903658"/>
            <a:ext cx="7620875" cy="40659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Оснащение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медицинские одноразовые перчатки, лампа направленного света. </a:t>
            </a:r>
          </a:p>
          <a:p>
            <a:pPr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проведению</a:t>
            </a:r>
            <a:r>
              <a:rPr lang="ru-RU" sz="1400" b="1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dirty="0">
              <a:solidFill>
                <a:srgbClr val="1F497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1. Осмотр кожных покровов должен проводиться при достаточном освещении. </a:t>
            </a:r>
          </a:p>
          <a:p>
            <a:pPr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2. Температура в помещении должна быть не менее 20 °C. </a:t>
            </a:r>
          </a:p>
          <a:p>
            <a:pPr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3. Осмотру подлежит весь кожный покров, включая участки с волосяным покровом. </a:t>
            </a:r>
          </a:p>
          <a:p>
            <a:pPr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Техника проведения осмотра кожных покровов</a:t>
            </a:r>
            <a:r>
              <a:rPr lang="ru-RU" sz="1400" b="1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dirty="0">
              <a:solidFill>
                <a:srgbClr val="1F497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1. Последовательно осматривают кожу лица, головы, шеи, туловища и конечностей с целью выявления пигментных бородавчатых и узелковых образований, изъязвлений. </a:t>
            </a:r>
          </a:p>
          <a:p>
            <a:pPr marL="396875" indent="-396875"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Следует обращать внимание на наличие длительно существующих гиперемированных участков кожи с шероховатой поверхностью и наклонностью к изъязвлению, которые располагаются в области тела подвергающейся воздействию раздражающих факторов. </a:t>
            </a:r>
          </a:p>
          <a:p>
            <a:pPr algn="just"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Тактика при обнаружении патологии</a:t>
            </a:r>
            <a:r>
              <a:rPr lang="ru-RU" sz="1400" b="1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dirty="0">
              <a:solidFill>
                <a:srgbClr val="1F497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9575" indent="-409575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обнаружении хотя бы одного признака, следует незамедлительно отправить на консультацию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 дерматологу, при его отсутствии</a:t>
            </a: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 онкологу с указанием в направлении предполагаемого диагноза.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FFD7E2-AD36-8021-6F2B-686386F7F744}"/>
              </a:ext>
            </a:extLst>
          </p:cNvPr>
          <p:cNvSpPr txBox="1"/>
          <p:nvPr/>
        </p:nvSpPr>
        <p:spPr>
          <a:xfrm>
            <a:off x="582407" y="5200856"/>
            <a:ext cx="6857751" cy="6463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Разработанный Алгоритм доведен до всех медицинских организаций республики, создан видеоролик по осмотру кожи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602733-78E1-4870-B1B9-390DF87CB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718" y="4434804"/>
            <a:ext cx="3700731" cy="21381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83B8CB-5FC8-C139-7E48-021A4B0C8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425" y="1190707"/>
            <a:ext cx="4106381" cy="274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96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72968-C1C5-FB71-02C4-1FCC6214E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D3BB2E7-3320-301C-6FBF-53EF03D888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39" y="15434"/>
            <a:ext cx="11905322" cy="67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13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826" y="797813"/>
            <a:ext cx="1134427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105"/>
              </a:spcBef>
              <a:tabLst>
                <a:tab pos="299085" algn="l"/>
              </a:tabLst>
            </a:pPr>
            <a:r>
              <a:rPr lang="ru-RU" sz="2000" dirty="0">
                <a:latin typeface="Times New Roman"/>
                <a:cs typeface="Times New Roman"/>
              </a:rPr>
              <a:t>    </a:t>
            </a:r>
            <a:r>
              <a:rPr sz="2000" dirty="0" err="1">
                <a:latin typeface="Times New Roman"/>
                <a:cs typeface="Times New Roman"/>
              </a:rPr>
              <a:t>Самым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значимым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фактором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риска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спорадических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(ненаследственных)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немеланомных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опухолей </a:t>
            </a:r>
            <a:r>
              <a:rPr sz="2000" spc="-25" dirty="0">
                <a:latin typeface="Times New Roman"/>
                <a:cs typeface="Times New Roman"/>
              </a:rPr>
              <a:t>кожи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следует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считать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6F2F9F"/>
                </a:solidFill>
                <a:latin typeface="Times New Roman"/>
                <a:cs typeface="Times New Roman"/>
              </a:rPr>
              <a:t>воздействие</a:t>
            </a:r>
            <a:r>
              <a:rPr sz="2000" b="1" spc="-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2000" b="1" spc="-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6F2F9F"/>
                </a:solidFill>
                <a:latin typeface="Times New Roman"/>
                <a:cs typeface="Times New Roman"/>
              </a:rPr>
              <a:t>кожу</a:t>
            </a:r>
            <a:r>
              <a:rPr sz="2000" b="1" spc="-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6F2F9F"/>
                </a:solidFill>
                <a:latin typeface="Times New Roman"/>
                <a:cs typeface="Times New Roman"/>
              </a:rPr>
              <a:t>ультрафиолетового</a:t>
            </a:r>
            <a:r>
              <a:rPr sz="2000" b="1" spc="-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излучения.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latin typeface="Times New Roman"/>
                <a:cs typeface="Times New Roman"/>
              </a:rPr>
              <a:t>При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этом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чувствительность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кожи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к </a:t>
            </a:r>
            <a:r>
              <a:rPr sz="2000" i="1" spc="-20" dirty="0">
                <a:latin typeface="Times New Roman"/>
                <a:cs typeface="Times New Roman"/>
              </a:rPr>
              <a:t>ультрафиолетовому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воздействию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различается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у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людей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может</a:t>
            </a:r>
            <a:endParaRPr sz="2000" dirty="0">
              <a:latin typeface="Times New Roman"/>
              <a:cs typeface="Times New Roman"/>
            </a:endParaRPr>
          </a:p>
          <a:p>
            <a:pPr marL="12700" marR="917575">
              <a:lnSpc>
                <a:spcPct val="100000"/>
              </a:lnSpc>
            </a:pPr>
            <a:r>
              <a:rPr sz="2000" i="1" dirty="0">
                <a:latin typeface="Times New Roman"/>
                <a:cs typeface="Times New Roman"/>
              </a:rPr>
              <a:t>быть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классифицирована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на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6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типов,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где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1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2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отличаются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наибольшей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чувствительностью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(и, </a:t>
            </a:r>
            <a:r>
              <a:rPr sz="2000" i="1" spc="-10" dirty="0">
                <a:latin typeface="Times New Roman"/>
                <a:cs typeface="Times New Roman"/>
              </a:rPr>
              <a:t>соответственно,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вероятностью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возникновения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солнечного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ожога),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а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5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6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–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наименьшей.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25905" y="2455545"/>
            <a:ext cx="9494520" cy="4188460"/>
            <a:chOff x="1025905" y="2455545"/>
            <a:chExt cx="9494520" cy="41884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5905" y="2455545"/>
              <a:ext cx="4494022" cy="20467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3924" y="4502313"/>
              <a:ext cx="8546116" cy="214135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40017" y="2440939"/>
            <a:ext cx="5015103" cy="197599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519928" y="617727"/>
            <a:ext cx="1148715" cy="0"/>
          </a:xfrm>
          <a:custGeom>
            <a:avLst/>
            <a:gdLst/>
            <a:ahLst/>
            <a:cxnLst/>
            <a:rect l="l" t="t" r="r" b="b"/>
            <a:pathLst>
              <a:path w="1148715">
                <a:moveTo>
                  <a:pt x="0" y="0"/>
                </a:moveTo>
                <a:lnTo>
                  <a:pt x="1148461" y="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1222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BE94F7D2-E7BB-723B-8EBD-E04C07451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1570" y="4761151"/>
            <a:ext cx="10799179" cy="18537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ct val="0"/>
              </a:spcBef>
            </a:pPr>
            <a:r>
              <a:rPr lang="ru-RU" alt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Базальноклеточный рак кожи </a:t>
            </a:r>
            <a:r>
              <a:rPr lang="ru-RU" alt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–  развивается из базального слоя эпидермиса    75-80 %</a:t>
            </a:r>
          </a:p>
          <a:p>
            <a:pPr>
              <a:spcBef>
                <a:spcPct val="0"/>
              </a:spcBef>
            </a:pPr>
            <a:r>
              <a:rPr lang="ru-RU" alt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Плоскоклеточный рак кожи </a:t>
            </a:r>
            <a:r>
              <a:rPr lang="ru-RU" alt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– злокачественная опухоль кожи, происходящая из эпителиальных клеток (</a:t>
            </a:r>
            <a:r>
              <a:rPr lang="ru-RU" alt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кератиноцитов</a:t>
            </a:r>
            <a:r>
              <a:rPr lang="ru-RU" alt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) эпидермиса кожи  около 20 %</a:t>
            </a:r>
          </a:p>
          <a:p>
            <a:pPr>
              <a:spcBef>
                <a:spcPct val="0"/>
              </a:spcBef>
            </a:pPr>
            <a:r>
              <a:rPr lang="ru-RU" alt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Меланома</a:t>
            </a:r>
            <a:r>
              <a:rPr lang="ru-RU" alt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 (от греч. </a:t>
            </a:r>
            <a:r>
              <a:rPr lang="ru-RU" alt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melanos</a:t>
            </a:r>
            <a:r>
              <a:rPr lang="ru-RU" alt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 – "чёрный", "тёмный") — это злокачественная опухоль, развивающаяся из меланоцитов (Образуется из кожных меланоцитов, то есть располагается на коже. В 7% случаев меланома локализуется на сетчатке глаза и в 1-3% случаев — на слизистых оболочках прямой кишки, полости рта, оболочках головного и спинного мозга                       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sz="2800" b="1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3" name="Рисунок 2">
            <a:extLst>
              <a:ext uri="{FF2B5EF4-FFF2-40B4-BE49-F238E27FC236}">
                <a16:creationId xmlns:a16="http://schemas.microsoft.com/office/drawing/2014/main" id="{4C8AEE14-AAF6-EBCA-2566-22B3A14CD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67" y="881508"/>
            <a:ext cx="9086127" cy="36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17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9849" y="866089"/>
            <a:ext cx="6731634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9464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Базальноклеточный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рак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кожи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dirty="0" err="1">
                <a:latin typeface="Times New Roman"/>
                <a:cs typeface="Times New Roman"/>
              </a:rPr>
              <a:t>далее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БКР)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(самая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частая </a:t>
            </a:r>
            <a:r>
              <a:rPr sz="2000" dirty="0">
                <a:latin typeface="Times New Roman"/>
                <a:cs typeface="Times New Roman"/>
              </a:rPr>
              <a:t>немеланомная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опухоль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кожи)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злокачественная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опухоль </a:t>
            </a:r>
            <a:r>
              <a:rPr sz="2000" spc="-20" dirty="0">
                <a:latin typeface="Times New Roman"/>
                <a:cs typeface="Times New Roman"/>
              </a:rPr>
              <a:t>кожи,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происходящая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из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эпителиальных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клеток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базальных</a:t>
            </a:r>
            <a:endParaRPr sz="20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клеток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(кератиноцитов)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эпидермиса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кожи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и/или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эпидермиса </a:t>
            </a:r>
            <a:r>
              <a:rPr sz="2000" dirty="0">
                <a:latin typeface="Times New Roman"/>
                <a:cs typeface="Times New Roman"/>
              </a:rPr>
              <a:t>волосяных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фолликулов.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4354" y="830072"/>
            <a:ext cx="4226306" cy="31635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7734" y="4170578"/>
            <a:ext cx="3805682" cy="253072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0305" y="3993642"/>
            <a:ext cx="3670046" cy="253072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194955" y="331470"/>
            <a:ext cx="7086600" cy="333548"/>
          </a:xfrm>
          <a:custGeom>
            <a:avLst/>
            <a:gdLst/>
            <a:ahLst/>
            <a:cxnLst/>
            <a:rect l="l" t="t" r="r" b="b"/>
            <a:pathLst>
              <a:path w="1193165">
                <a:moveTo>
                  <a:pt x="0" y="0"/>
                </a:moveTo>
                <a:lnTo>
                  <a:pt x="1193165" y="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Базальноклеточный рак</a:t>
            </a:r>
            <a:br>
              <a:rPr lang="ru-RU" b="1" dirty="0"/>
            </a:b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Жалобы: на образование на коже в.ч.г..…"/>
          <p:cNvSpPr txBox="1">
            <a:spLocks noGrp="1"/>
          </p:cNvSpPr>
          <p:nvPr>
            <p:ph idx="1"/>
          </p:nvPr>
        </p:nvSpPr>
        <p:spPr>
          <a:xfrm>
            <a:off x="59154" y="3293808"/>
            <a:ext cx="3013808" cy="36933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5600" dirty="0"/>
              <a:t>Женщина, 74года,</a:t>
            </a:r>
            <a:r>
              <a:rPr lang="en-US" altLang="ru-RU" sz="5600" dirty="0">
                <a:solidFill>
                  <a:srgbClr val="000000"/>
                </a:solidFill>
                <a:cs typeface="Times New Roman" panose="02020603050405020304" pitchFamily="18" charset="0"/>
              </a:rPr>
              <a:t> II </a:t>
            </a:r>
            <a:r>
              <a:rPr lang="ru-RU" altLang="ru-RU" sz="56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фототип</a:t>
            </a:r>
            <a:r>
              <a:rPr lang="ru-RU" altLang="ru-RU" sz="5600" dirty="0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ru-RU" sz="5600" dirty="0"/>
              <a:t> БКР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 </a:t>
            </a:r>
            <a:endParaRPr lang="ru-RU" sz="1800" dirty="0"/>
          </a:p>
        </p:txBody>
      </p:sp>
      <p:pic>
        <p:nvPicPr>
          <p:cNvPr id="210" name="IMG_2397.jpeg" descr="IMG_2397.jpeg"/>
          <p:cNvPicPr>
            <a:picLocks noChangeAspect="1"/>
          </p:cNvPicPr>
          <p:nvPr/>
        </p:nvPicPr>
        <p:blipFill>
          <a:blip r:embed="rId3"/>
          <a:srcRect t="7950" b="7950"/>
          <a:stretch>
            <a:fillRect/>
          </a:stretch>
        </p:blipFill>
        <p:spPr>
          <a:xfrm>
            <a:off x="600591" y="996245"/>
            <a:ext cx="2286250" cy="223690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4339" name="Рисунок 2">
            <a:extLst>
              <a:ext uri="{FF2B5EF4-FFF2-40B4-BE49-F238E27FC236}">
                <a16:creationId xmlns:a16="http://schemas.microsoft.com/office/drawing/2014/main" id="{0D585CFB-AA43-8DC7-6A08-6D5D638A6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436" y="996245"/>
            <a:ext cx="2329140" cy="21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483E4E-1065-9480-CE92-0F1AC16C1181}"/>
              </a:ext>
            </a:extLst>
          </p:cNvPr>
          <p:cNvSpPr txBox="1"/>
          <p:nvPr/>
        </p:nvSpPr>
        <p:spPr>
          <a:xfrm>
            <a:off x="3171464" y="3331692"/>
            <a:ext cx="3326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Женщина, 64 года. </a:t>
            </a:r>
            <a:r>
              <a:rPr lang="en-US" altLang="ru-RU" sz="1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III </a:t>
            </a:r>
            <a:r>
              <a:rPr lang="ru-RU" altLang="ru-RU" sz="14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фототип</a:t>
            </a:r>
            <a:r>
              <a:rPr lang="ru-RU" altLang="ru-RU" sz="1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, ПКР      </a:t>
            </a:r>
            <a:endParaRPr lang="ru-RU" sz="1400" dirty="0"/>
          </a:p>
        </p:txBody>
      </p:sp>
      <p:pic>
        <p:nvPicPr>
          <p:cNvPr id="2" name="Объект 5">
            <a:extLst>
              <a:ext uri="{FF2B5EF4-FFF2-40B4-BE49-F238E27FC236}">
                <a16:creationId xmlns:a16="http://schemas.microsoft.com/office/drawing/2014/main" id="{80FB35C9-F525-449F-DB0C-A0CC6C2AF8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9"/>
          <a:stretch>
            <a:fillRect/>
          </a:stretch>
        </p:blipFill>
        <p:spPr bwMode="auto">
          <a:xfrm>
            <a:off x="685565" y="3715023"/>
            <a:ext cx="2116302" cy="241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BE3748-7572-171F-E128-5ADBD81739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03" t="-10878" r="11603" b="31002"/>
          <a:stretch>
            <a:fillRect/>
          </a:stretch>
        </p:blipFill>
        <p:spPr>
          <a:xfrm>
            <a:off x="3224197" y="3377863"/>
            <a:ext cx="2679434" cy="2784699"/>
          </a:xfrm>
          <a:prstGeom prst="rect">
            <a:avLst/>
          </a:prstGeom>
        </p:spPr>
      </p:pic>
      <p:sp>
        <p:nvSpPr>
          <p:cNvPr id="6" name="Объект 4">
            <a:extLst>
              <a:ext uri="{FF2B5EF4-FFF2-40B4-BE49-F238E27FC236}">
                <a16:creationId xmlns:a16="http://schemas.microsoft.com/office/drawing/2014/main" id="{23586226-1CEC-1AA8-D9B3-AA7C2C71B751}"/>
              </a:ext>
            </a:extLst>
          </p:cNvPr>
          <p:cNvSpPr txBox="1">
            <a:spLocks/>
          </p:cNvSpPr>
          <p:nvPr/>
        </p:nvSpPr>
        <p:spPr>
          <a:xfrm>
            <a:off x="143339" y="6133947"/>
            <a:ext cx="2839558" cy="637789"/>
          </a:xfrm>
          <a:prstGeom prst="rect">
            <a:avLst/>
          </a:prstGeom>
        </p:spPr>
        <p:txBody>
          <a:bodyPr>
            <a:noAutofit/>
          </a:bodyPr>
          <a:lstStyle>
            <a:lvl1pPr marL="411480" indent="-41148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91540" indent="-34290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cs typeface="Times New Roman" panose="02020603050405020304" pitchFamily="18" charset="0"/>
              </a:rPr>
              <a:t>Пациент 84 года, образование более 3 лет, не обращался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cs typeface="Times New Roman" panose="02020603050405020304" pitchFamily="18" charset="0"/>
              </a:rPr>
              <a:t>Диагноз: БКР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FA6FC4F6-0060-7697-DCC3-0F674172C428}"/>
              </a:ext>
            </a:extLst>
          </p:cNvPr>
          <p:cNvSpPr txBox="1">
            <a:spLocks/>
          </p:cNvSpPr>
          <p:nvPr/>
        </p:nvSpPr>
        <p:spPr>
          <a:xfrm>
            <a:off x="2974008" y="6092720"/>
            <a:ext cx="3258116" cy="679016"/>
          </a:xfrm>
          <a:prstGeom prst="rect">
            <a:avLst/>
          </a:prstGeom>
        </p:spPr>
        <p:txBody>
          <a:bodyPr>
            <a:noAutofit/>
          </a:bodyPr>
          <a:lstStyle>
            <a:lvl1pPr marL="411480" indent="-41148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91540" indent="-34290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cs typeface="Times New Roman" panose="02020603050405020304" pitchFamily="18" charset="0"/>
              </a:rPr>
              <a:t>Пациент 78 лет, образование в течение 2 лет. Лечился самостоятельно гормональными мазями. Диагноз: БКР</a:t>
            </a:r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id="{CD0D78B8-E934-A578-205B-B5007B0E38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183" y="984486"/>
            <a:ext cx="2181244" cy="23003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141608-7DCF-C1DD-C8C8-EBC5A58763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331" y="944954"/>
            <a:ext cx="2102468" cy="22741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8F1DF6-4E82-6B58-F4BB-5B099033F8C4}"/>
              </a:ext>
            </a:extLst>
          </p:cNvPr>
          <p:cNvSpPr txBox="1"/>
          <p:nvPr/>
        </p:nvSpPr>
        <p:spPr>
          <a:xfrm>
            <a:off x="6900766" y="3284878"/>
            <a:ext cx="4639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Женщина, </a:t>
            </a:r>
            <a:r>
              <a:rPr lang="en-US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II </a:t>
            </a:r>
            <a:r>
              <a:rPr lang="ru-RU" alt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фототип</a:t>
            </a:r>
            <a:r>
              <a:rPr lang="ru-RU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по Фитцпатрику, БКР</a:t>
            </a:r>
            <a:endParaRPr lang="en-US" alt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Объект 6">
            <a:extLst>
              <a:ext uri="{FF2B5EF4-FFF2-40B4-BE49-F238E27FC236}">
                <a16:creationId xmlns:a16="http://schemas.microsoft.com/office/drawing/2014/main" id="{AC12204B-C3EB-7B78-4054-841BF22375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89" y="3715023"/>
            <a:ext cx="2181908" cy="2485798"/>
          </a:xfrm>
          <a:prstGeom prst="rect">
            <a:avLst/>
          </a:prstGeom>
        </p:spPr>
      </p:pic>
      <p:pic>
        <p:nvPicPr>
          <p:cNvPr id="13" name="Объект 7">
            <a:extLst>
              <a:ext uri="{FF2B5EF4-FFF2-40B4-BE49-F238E27FC236}">
                <a16:creationId xmlns:a16="http://schemas.microsoft.com/office/drawing/2014/main" id="{731D0EB9-791C-7BBF-D5E2-0C106D93F0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830" y="3668745"/>
            <a:ext cx="2129469" cy="25027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2773AE-C0D3-B574-FC0B-A3B28CC93B74}"/>
              </a:ext>
            </a:extLst>
          </p:cNvPr>
          <p:cNvSpPr txBox="1"/>
          <p:nvPr/>
        </p:nvSpPr>
        <p:spPr>
          <a:xfrm>
            <a:off x="6900766" y="6261689"/>
            <a:ext cx="47064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Женщина, 82г. </a:t>
            </a:r>
            <a:r>
              <a:rPr lang="en-US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II </a:t>
            </a:r>
            <a:r>
              <a:rPr lang="ru-RU" alt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фототип</a:t>
            </a:r>
            <a:r>
              <a:rPr lang="ru-RU" alt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по Фитцпатрику, БКР </a:t>
            </a:r>
            <a:endParaRPr lang="en-US" alt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2D2BEF20-14FB-4A9D-8101-5C4F0B298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6" y="147853"/>
            <a:ext cx="8915400" cy="49941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Клинические случаи ЗНО кожи в практике врача дерматовенеролога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B2E5144-80B3-D160-24B0-307F02AE37B9}"/>
              </a:ext>
            </a:extLst>
          </p:cNvPr>
          <p:cNvSpPr/>
          <p:nvPr/>
        </p:nvSpPr>
        <p:spPr>
          <a:xfrm>
            <a:off x="3534600" y="4916546"/>
            <a:ext cx="632314" cy="679015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1679B1-5ADC-432E-8AA1-5D8C0B0A0D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85972" y="4813465"/>
            <a:ext cx="632313" cy="7011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B26D01-6CF6-4A95-95B7-724BCD847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3424" y="4347330"/>
            <a:ext cx="587263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2745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35021</TotalTime>
  <Words>1097</Words>
  <Application>Microsoft Office PowerPoint</Application>
  <PresentationFormat>Широкоэкранный</PresentationFormat>
  <Paragraphs>154</Paragraphs>
  <Slides>19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Tahoma</vt:lpstr>
      <vt:lpstr>Times New Roman</vt:lpstr>
      <vt:lpstr>Wingdings</vt:lpstr>
      <vt:lpstr>1_Тема Office</vt:lpstr>
      <vt:lpstr>Онкологическая настороженность.  Ранняя диагностика ЗНО кожи.  </vt:lpstr>
      <vt:lpstr> Удельный вес ЗНО визуальных локализаций, выявленных  на I стадии, из числа впервые выявленных ЗНО за 2025г. </vt:lpstr>
      <vt:lpstr> Заболеваемость (выявляемость) ЗНО кожи в МО за 12 мес. 2025 года на 100 тыс.нас. </vt:lpstr>
      <vt:lpstr>Алгоритм осмотра кожных покровов </vt:lpstr>
      <vt:lpstr>Презентация PowerPoint</vt:lpstr>
      <vt:lpstr>Презентация PowerPoint</vt:lpstr>
      <vt:lpstr>Презентация PowerPoint</vt:lpstr>
      <vt:lpstr>Презентация PowerPoint</vt:lpstr>
      <vt:lpstr>Клинические случаи ЗНО кожи в практике врача дерматовенеролога</vt:lpstr>
      <vt:lpstr> Базальноклеточный рак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Меланома кожи</vt:lpstr>
      <vt:lpstr>Раннее выявление ЗНО кожи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проект «Создание единого цифрового контура в здравоохранении на основе ЕГИСЗ в Республике Бурятия»</dc:title>
  <dc:creator>miac_norboev.ob</dc:creator>
  <cp:lastModifiedBy>user</cp:lastModifiedBy>
  <cp:revision>1210</cp:revision>
  <cp:lastPrinted>2024-01-16T02:01:57Z</cp:lastPrinted>
  <dcterms:created xsi:type="dcterms:W3CDTF">2022-04-11T07:26:40Z</dcterms:created>
  <dcterms:modified xsi:type="dcterms:W3CDTF">2026-03-06T00:36:54Z</dcterms:modified>
</cp:coreProperties>
</file>